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3" Type="http://schemas.openxmlformats.org/officeDocument/2006/relationships/viewProps" Target="viewProps.xml" /><Relationship Id="rId42" Type="http://schemas.openxmlformats.org/officeDocument/2006/relationships/presProps" Target="presProps.xml" /><Relationship Id="rId1" Type="http://schemas.openxmlformats.org/officeDocument/2006/relationships/slideMaster" Target="slideMasters/slideMaster1.xml" /><Relationship Id="rId45" Type="http://schemas.openxmlformats.org/officeDocument/2006/relationships/tableStyles" Target="tableStyles.xml" /><Relationship Id="rId4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0.png"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INFO-511-F24/ae-00-unvotes/"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sciaz.netlify.app/"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INFO-511-F24" TargetMode="External" /><Relationship Id="rId3" Type="http://schemas.openxmlformats.org/officeDocument/2006/relationships/hyperlink" Target="https://posit.cloud/" TargetMode="External" /><Relationship Id="rId4" Type="http://schemas.openxmlformats.org/officeDocument/2006/relationships/hyperlink" Target="https://info511fall2024.slack.com" TargetMode="Externa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pn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sciaz.netlify.app/course-syllabus.html" TargetMode="Externa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sciaz.netlify.app/course-syllabus.html/course-support.html"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rc.arizona.edu/" TargetMode="External" /></Relationships>
</file>

<file path=ppt/slides/_rels/slide3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sciaz.netlify.app/course-syllabus.html" TargetMode="Externa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school.arizona.edu/sites/ischool.arizona.edu/files/iSchool%20Policy%20on%20Academic%20Integrity%20in%20Computing%202023%20-%20approved%20by%20faculty%20vote%20April%202023.pdf#:~:text=UArizona%20iSchool%20Instructors%20are%20expected%20to%20help%20students,prohibited%20in%20some%20courses%20are%20allowed%20in%20others."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o511fall2024.slack.com" TargetMode="Externa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Welcome to INFO 511</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Lecture 0</a:t>
            </a:r>
            <a:br/>
            <a:br/>
            <a:r>
              <a:rPr/>
              <a:t>Dr. Greg Chism</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Data science life cycle</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 science life cycle</a:t>
            </a:r>
          </a:p>
        </p:txBody>
      </p:sp>
      <p:pic>
        <p:nvPicPr>
          <p:cNvPr descr="images/data-science-cycle/data-science-cycle.001.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Import</a:t>
            </a:r>
          </a:p>
        </p:txBody>
      </p:sp>
      <p:pic>
        <p:nvPicPr>
          <p:cNvPr descr="images/data-science-cycle/data-science-cycle.002.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Tidy + transform</a:t>
            </a:r>
          </a:p>
        </p:txBody>
      </p:sp>
      <p:pic>
        <p:nvPicPr>
          <p:cNvPr descr="images/data-science-cycle/data-science-cycle.003.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Visualize</a:t>
            </a:r>
          </a:p>
        </p:txBody>
      </p:sp>
      <p:pic>
        <p:nvPicPr>
          <p:cNvPr descr="images/data-science-cycle/data-science-cycle.004.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Model</a:t>
            </a:r>
          </a:p>
        </p:txBody>
      </p:sp>
      <p:pic>
        <p:nvPicPr>
          <p:cNvPr descr="images/data-science-cycle/data-science-cycle.005.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Understand</a:t>
            </a:r>
          </a:p>
        </p:txBody>
      </p:sp>
      <p:pic>
        <p:nvPicPr>
          <p:cNvPr descr="images/data-science-cycle/data-science-cycle.006.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google-trend-index.png" id="0" name="Picture 1"/>
          <p:cNvPicPr>
            <a:picLocks noGrp="1" noChangeAspect="1"/>
          </p:cNvPicPr>
          <p:nvPr/>
        </p:nvPicPr>
        <p:blipFill>
          <a:blip r:embed="rId2"/>
          <a:stretch>
            <a:fillRect/>
          </a:stretch>
        </p:blipFill>
        <p:spPr bwMode="auto">
          <a:xfrm>
            <a:off x="1320800" y="1193800"/>
            <a:ext cx="2298700" cy="3390900"/>
          </a:xfrm>
          <a:prstGeom prst="rect">
            <a:avLst/>
          </a:prstGeom>
          <a:noFill/>
          <a:ln w="9525">
            <a:noFill/>
            <a:headEnd/>
            <a:tailEnd/>
          </a:ln>
        </p:spPr>
      </p:pic>
      <p:pic>
        <p:nvPicPr>
          <p:cNvPr descr="images/data-science-cycle/data-science-cycle.006.png" id="0" name="Picture 1"/>
          <p:cNvPicPr>
            <a:picLocks noGrp="1" noChangeAspect="1"/>
          </p:cNvPicPr>
          <p:nvPr/>
        </p:nvPicPr>
        <p:blipFill>
          <a:blip r:embed="rId3"/>
          <a:stretch>
            <a:fillRect/>
          </a:stretch>
        </p:blipFill>
        <p:spPr bwMode="auto">
          <a:xfrm>
            <a:off x="4648200" y="1752600"/>
            <a:ext cx="4038600" cy="22733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Communicate</a:t>
            </a:r>
          </a:p>
        </p:txBody>
      </p:sp>
      <p:pic>
        <p:nvPicPr>
          <p:cNvPr descr="images/data-science-cycle/data-science-cycle.007.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Understand + communicate</a:t>
            </a:r>
          </a:p>
        </p:txBody>
      </p:sp>
      <p:pic>
        <p:nvPicPr>
          <p:cNvPr descr="images/data-science-cycle/data-science-cycle.008.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Hello world!</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a:t>
            </a:r>
          </a:p>
        </p:txBody>
      </p:sp>
      <p:pic>
        <p:nvPicPr>
          <p:cNvPr descr="images/data-science-cycle/data-science-cycle.009.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Let’s dive in!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Application exercise</a:t>
            </a:r>
          </a:p>
        </p:txBody>
      </p:sp>
      <p:sp>
        <p:nvSpPr>
          <p:cNvPr id="3" name="Content Placeholder 2"/>
          <p:cNvSpPr>
            <a:spLocks noGrp="1"/>
          </p:cNvSpPr>
          <p:nvPr>
            <p:ph idx="1"/>
          </p:nvPr>
        </p:nvSpPr>
        <p:spPr/>
        <p:txBody>
          <a:bodyPr/>
          <a:lstStyle/>
          <a:p>
            <a:pPr lvl="0" indent="0" marL="0">
              <a:buNone/>
            </a:pPr>
            <a:r>
              <a:rPr/>
              <a:t>Or more like demo for today…</a:t>
            </a:r>
          </a:p>
          <a:p>
            <a:pPr lvl="0" indent="0" marL="0">
              <a:buNone/>
            </a:pPr>
            <a:r>
              <a:rPr/>
              <a:t>📋 </a:t>
            </a:r>
            <a:r>
              <a:rPr>
                <a:hlinkClick r:id="rId2"/>
              </a:rPr>
              <a:t>github.com/INFO-511-F24/ae-00-unvotes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Course overview</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Homepage</a:t>
            </a:r>
          </a:p>
        </p:txBody>
      </p:sp>
      <p:sp>
        <p:nvSpPr>
          <p:cNvPr id="3" name="Content Placeholder 2"/>
          <p:cNvSpPr>
            <a:spLocks noGrp="1"/>
          </p:cNvSpPr>
          <p:nvPr>
            <p:ph idx="1"/>
          </p:nvPr>
        </p:nvSpPr>
        <p:spPr/>
        <p:txBody>
          <a:bodyPr/>
          <a:lstStyle/>
          <a:p>
            <a:pPr lvl="0" indent="0" marL="0">
              <a:buNone/>
            </a:pPr>
            <a:r>
              <a:rPr>
                <a:hlinkClick r:id="rId2"/>
              </a:rPr>
              <a:t>https://datasciaz.netlify.app/</a:t>
            </a:r>
          </a:p>
          <a:p>
            <a:pPr lvl="0"/>
            <a:r>
              <a:rPr/>
              <a:t>All course materials</a:t>
            </a:r>
          </a:p>
          <a:p>
            <a:pPr lvl="0"/>
            <a:r>
              <a:rPr/>
              <a:t>Links to GitHub, D2L, Posit Cloud (can run Jupyter), etc.</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toolkit</a:t>
            </a:r>
          </a:p>
        </p:txBody>
      </p:sp>
      <p:sp>
        <p:nvSpPr>
          <p:cNvPr id="3" name="Content Placeholder 2"/>
          <p:cNvSpPr>
            <a:spLocks noGrp="1"/>
          </p:cNvSpPr>
          <p:nvPr>
            <p:ph idx="1"/>
          </p:nvPr>
        </p:nvSpPr>
        <p:spPr/>
        <p:txBody>
          <a:bodyPr/>
          <a:lstStyle/>
          <a:p>
            <a:pPr lvl="0" indent="0" marL="0">
              <a:buNone/>
            </a:pPr>
            <a:r>
              <a:rPr/>
              <a:t>All linked from the course website:</a:t>
            </a:r>
          </a:p>
          <a:p>
            <a:pPr lvl="0"/>
            <a:r>
              <a:rPr/>
              <a:t>GitHub org: </a:t>
            </a:r>
            <a:r>
              <a:rPr>
                <a:hlinkClick r:id="rId2"/>
              </a:rPr>
              <a:t>github.com/INFO-511-F24</a:t>
            </a:r>
          </a:p>
          <a:p>
            <a:pPr lvl="0"/>
            <a:r>
              <a:rPr/>
              <a:t>Posit Cloud: </a:t>
            </a:r>
            <a:r>
              <a:rPr>
                <a:hlinkClick r:id="rId3"/>
              </a:rPr>
              <a:t>posit.cloud</a:t>
            </a:r>
          </a:p>
          <a:p>
            <a:pPr lvl="0"/>
            <a:r>
              <a:rPr/>
              <a:t>Communication: </a:t>
            </a:r>
            <a:r>
              <a:rPr>
                <a:hlinkClick r:id="rId4"/>
              </a:rPr>
              <a:t>Slack</a:t>
            </a:r>
          </a:p>
          <a:p>
            <a:pPr lvl="0"/>
            <a:r>
              <a:rPr/>
              <a:t>Assignment submission and feedback: Github</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Activities</a:t>
            </a:r>
          </a:p>
        </p:txBody>
      </p:sp>
      <p:sp>
        <p:nvSpPr>
          <p:cNvPr id="3" name="Content Placeholder 2"/>
          <p:cNvSpPr>
            <a:spLocks noGrp="1"/>
          </p:cNvSpPr>
          <p:nvPr>
            <p:ph idx="1"/>
          </p:nvPr>
        </p:nvSpPr>
        <p:spPr/>
        <p:txBody>
          <a:bodyPr/>
          <a:lstStyle/>
          <a:p>
            <a:pPr lvl="0"/>
            <a:r>
              <a:rPr/>
              <a:t>Introduce new content and prepare for lectures by watching the videos and completing the readings</a:t>
            </a:r>
          </a:p>
          <a:p>
            <a:pPr lvl="0"/>
            <a:r>
              <a:rPr/>
              <a:t>Actively participate office hours, team meetings</a:t>
            </a:r>
          </a:p>
          <a:p>
            <a:pPr lvl="0"/>
            <a:r>
              <a:rPr/>
              <a:t>Practice applying statistical concepts and computing with application exercises during lecture, graded for completion</a:t>
            </a:r>
          </a:p>
          <a:p>
            <a:pPr lvl="0"/>
            <a:r>
              <a:rPr/>
              <a:t>Put together what you’ve learned to analyze real-world data</a:t>
            </a:r>
          </a:p>
          <a:p>
            <a:pPr lvl="1"/>
            <a:r>
              <a:rPr/>
              <a:t>Lab assignments x 7</a:t>
            </a:r>
          </a:p>
          <a:p>
            <a:pPr lvl="1"/>
            <a:r>
              <a:rPr/>
              <a:t>Exams x 2</a:t>
            </a:r>
          </a:p>
          <a:p>
            <a:pPr lvl="1"/>
            <a:r>
              <a:rPr/>
              <a:t>Term project presented in the last lab session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Exams</a:t>
            </a:r>
          </a:p>
        </p:txBody>
      </p:sp>
      <p:sp>
        <p:nvSpPr>
          <p:cNvPr id="3" name="Content Placeholder 2"/>
          <p:cNvSpPr>
            <a:spLocks noGrp="1"/>
          </p:cNvSpPr>
          <p:nvPr>
            <p:ph idx="1"/>
          </p:nvPr>
        </p:nvSpPr>
        <p:spPr/>
        <p:txBody>
          <a:bodyPr/>
          <a:lstStyle/>
          <a:p>
            <a:pPr lvl="0"/>
            <a:r>
              <a:rPr/>
              <a:t>Two exams, each 20%</a:t>
            </a:r>
          </a:p>
          <a:p>
            <a:pPr lvl="0"/>
            <a:r>
              <a:rPr/>
              <a:t>Each exam comprised of two parts:</a:t>
            </a:r>
          </a:p>
          <a:p>
            <a:pPr lvl="1"/>
            <a:r>
              <a:rPr/>
              <a:t>Take home: Focus on the analysis of a dataset introduced in the take home exam, or solve mathematical prompts</a:t>
            </a:r>
          </a:p>
          <a:p>
            <a:pPr lvl="0" indent="0" marL="1270000">
              <a:buNone/>
            </a:pPr>
            <a:r>
              <a:rPr sz="2000" b="1"/>
              <a:t>Caution</a:t>
            </a:r>
          </a:p>
          <a:p>
            <a:pPr lvl="0" indent="0" marL="1270000">
              <a:buNone/>
            </a:pPr>
            <a:r>
              <a:rPr sz="2000"/>
              <a:t>Exam dates cannot be changed and no make-up exams will be given. If you can’t take the exams on these dates, you should drop this class.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a:t>
            </a:r>
          </a:p>
        </p:txBody>
      </p:sp>
      <p:sp>
        <p:nvSpPr>
          <p:cNvPr id="3" name="Content Placeholder 2"/>
          <p:cNvSpPr>
            <a:spLocks noGrp="1"/>
          </p:cNvSpPr>
          <p:nvPr>
            <p:ph idx="1"/>
          </p:nvPr>
        </p:nvSpPr>
        <p:spPr/>
        <p:txBody>
          <a:bodyPr/>
          <a:lstStyle/>
          <a:p>
            <a:pPr lvl="0"/>
            <a:r>
              <a:rPr/>
              <a:t>Dataset of your choice, method of your choice</a:t>
            </a:r>
          </a:p>
          <a:p>
            <a:pPr lvl="0"/>
            <a:r>
              <a:rPr/>
              <a:t>Teamwork</a:t>
            </a:r>
          </a:p>
          <a:p>
            <a:pPr lvl="0"/>
            <a:r>
              <a:rPr/>
              <a:t>Presentation and write-up</a:t>
            </a:r>
          </a:p>
          <a:p>
            <a:pPr lvl="0"/>
            <a:r>
              <a:rPr/>
              <a:t>Presentations in the last week (video recordings)</a:t>
            </a:r>
          </a:p>
          <a:p>
            <a:pPr lvl="0"/>
            <a:r>
              <a:rPr/>
              <a:t>Interim deadlines, peer review on content, peer evaluation for team contribution</a:t>
            </a:r>
          </a:p>
          <a:p>
            <a:pPr lvl="0" indent="0" marL="1270000">
              <a:buNone/>
            </a:pPr>
            <a:r>
              <a:rPr sz="2000" b="1"/>
              <a:t>Caution</a:t>
            </a:r>
          </a:p>
          <a:p>
            <a:pPr lvl="0" indent="0" marL="1270000">
              <a:buNone/>
            </a:pPr>
            <a:r>
              <a:rPr sz="2000"/>
              <a:t>Final presentation date cannot be changed. If you can’t present on that date, you should drop this class. You must complete the project to pass this class.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Teams</a:t>
            </a:r>
          </a:p>
        </p:txBody>
      </p:sp>
      <p:sp>
        <p:nvSpPr>
          <p:cNvPr id="3" name="Content Placeholder 2"/>
          <p:cNvSpPr>
            <a:spLocks noGrp="1"/>
          </p:cNvSpPr>
          <p:nvPr>
            <p:ph idx="1"/>
          </p:nvPr>
        </p:nvSpPr>
        <p:spPr/>
        <p:txBody>
          <a:bodyPr/>
          <a:lstStyle/>
          <a:p>
            <a:pPr lvl="0"/>
            <a:r>
              <a:rPr/>
              <a:t>Assigned by me</a:t>
            </a:r>
          </a:p>
          <a:p>
            <a:pPr lvl="0"/>
            <a:r>
              <a:rPr/>
              <a:t>Project</a:t>
            </a:r>
          </a:p>
          <a:p>
            <a:pPr lvl="0"/>
            <a:r>
              <a:rPr/>
              <a:t>Peer evaluation during teamwork and after completion</a:t>
            </a:r>
          </a:p>
          <a:p>
            <a:pPr lvl="0"/>
            <a:r>
              <a:rPr/>
              <a:t>Expectations and roles</a:t>
            </a:r>
          </a:p>
          <a:p>
            <a:pPr lvl="1"/>
            <a:r>
              <a:rPr/>
              <a:t>Everyone is expected to contribute equal </a:t>
            </a:r>
            <a:r>
              <a:rPr i="1"/>
              <a:t>effort</a:t>
            </a:r>
          </a:p>
          <a:p>
            <a:pPr lvl="1"/>
            <a:r>
              <a:rPr/>
              <a:t>Everyone is expected to understand </a:t>
            </a:r>
            <a:r>
              <a:rPr i="1"/>
              <a:t>all</a:t>
            </a:r>
            <a:r>
              <a:rPr/>
              <a:t> code turned in</a:t>
            </a:r>
          </a:p>
          <a:p>
            <a:pPr lvl="1"/>
            <a:r>
              <a:rPr/>
              <a:t>Individual contribution evaluated by peer evaluation, commits, etc.</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Meet the prof</a:t>
            </a:r>
          </a:p>
        </p:txBody>
      </p:sp>
      <p:sp>
        <p:nvSpPr>
          <p:cNvPr id="3" name="Content Placeholder 2"/>
          <p:cNvSpPr>
            <a:spLocks noGrp="1"/>
          </p:cNvSpPr>
          <p:nvPr>
            <p:ph idx="1" sz="half"/>
          </p:nvPr>
        </p:nvSpPr>
        <p:spPr/>
        <p:txBody>
          <a:bodyPr/>
          <a:lstStyle/>
          <a:p>
            <a:pPr lvl="0" indent="0" marL="0">
              <a:buNone/>
            </a:pPr>
            <a:r>
              <a:rPr/>
              <a:t>Dr. Greg Chism</a:t>
            </a:r>
          </a:p>
          <a:p>
            <a:pPr lvl="0" indent="0" marL="0">
              <a:buNone/>
            </a:pPr>
            <a:r>
              <a:rPr/>
              <a:t>Assistant Professor of the Practice</a:t>
            </a:r>
          </a:p>
          <a:p>
            <a:pPr lvl="0" indent="0" marL="0">
              <a:buNone/>
            </a:pPr>
            <a:r>
              <a:rPr/>
              <a:t>Harvill 420</a:t>
            </a:r>
          </a:p>
        </p:txBody>
      </p:sp>
      <p:pic>
        <p:nvPicPr>
          <p:cNvPr descr="images/greg.png" id="0" name="Picture 1"/>
          <p:cNvPicPr>
            <a:picLocks noGrp="1" noChangeAspect="1"/>
          </p:cNvPicPr>
          <p:nvPr/>
        </p:nvPicPr>
        <p:blipFill>
          <a:blip r:embed="rId2"/>
          <a:stretch>
            <a:fillRect/>
          </a:stretch>
        </p:blipFill>
        <p:spPr bwMode="auto">
          <a:xfrm>
            <a:off x="4978400" y="1193800"/>
            <a:ext cx="3390900" cy="3390900"/>
          </a:xfrm>
          <a:prstGeom prst="rect">
            <a:avLst/>
          </a:prstGeom>
          <a:noFill/>
          <a:ln w="9525">
            <a:noFill/>
            <a:headEnd/>
            <a:tailEnd/>
          </a:ln>
        </p:spPr>
      </p:pic>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Grading</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Category</a:t>
                      </a:r>
                    </a:p>
                  </a:txBody>
                  <a:tcPr/>
                </a:tc>
                <a:tc>
                  <a:txBody>
                    <a:bodyPr/>
                    <a:lstStyle/>
                    <a:p>
                      <a:pPr lvl="0" indent="0" marL="0">
                        <a:buNone/>
                      </a:pPr>
                      <a:r>
                        <a:rPr/>
                        <a:t>Percentage</a:t>
                      </a:r>
                    </a:p>
                  </a:txBody>
                  <a:tcPr/>
                </a:tc>
              </a:tr>
              <a:tr h="0">
                <a:tc>
                  <a:txBody>
                    <a:bodyPr/>
                    <a:lstStyle/>
                    <a:p>
                      <a:pPr lvl="0" indent="0" marL="0">
                        <a:buNone/>
                      </a:pPr>
                      <a:r>
                        <a:rPr/>
                        <a:t>Labs</a:t>
                      </a:r>
                    </a:p>
                  </a:txBody>
                </a:tc>
                <a:tc>
                  <a:txBody>
                    <a:bodyPr/>
                    <a:lstStyle/>
                    <a:p>
                      <a:pPr lvl="0" indent="0" marL="0">
                        <a:buNone/>
                      </a:pPr>
                      <a:r>
                        <a:rPr/>
                        <a:t>35%</a:t>
                      </a:r>
                    </a:p>
                  </a:txBody>
                </a:tc>
              </a:tr>
              <a:tr h="0">
                <a:tc>
                  <a:txBody>
                    <a:bodyPr/>
                    <a:lstStyle/>
                    <a:p>
                      <a:pPr lvl="0" indent="0" marL="0">
                        <a:buNone/>
                      </a:pPr>
                      <a:r>
                        <a:rPr/>
                        <a:t>Project</a:t>
                      </a:r>
                    </a:p>
                  </a:txBody>
                </a:tc>
                <a:tc>
                  <a:txBody>
                    <a:bodyPr/>
                    <a:lstStyle/>
                    <a:p>
                      <a:pPr lvl="0" indent="0" marL="0">
                        <a:buNone/>
                      </a:pPr>
                      <a:r>
                        <a:rPr/>
                        <a:t>20%</a:t>
                      </a:r>
                    </a:p>
                  </a:txBody>
                </a:tc>
              </a:tr>
              <a:tr h="0">
                <a:tc>
                  <a:txBody>
                    <a:bodyPr/>
                    <a:lstStyle/>
                    <a:p>
                      <a:pPr lvl="0" indent="0" marL="0">
                        <a:buNone/>
                      </a:pPr>
                      <a:r>
                        <a:rPr/>
                        <a:t>Exam 1</a:t>
                      </a:r>
                    </a:p>
                  </a:txBody>
                </a:tc>
                <a:tc>
                  <a:txBody>
                    <a:bodyPr/>
                    <a:lstStyle/>
                    <a:p>
                      <a:pPr lvl="0" indent="0" marL="0">
                        <a:buNone/>
                      </a:pPr>
                      <a:r>
                        <a:rPr/>
                        <a:t>20%</a:t>
                      </a:r>
                    </a:p>
                  </a:txBody>
                </a:tc>
              </a:tr>
              <a:tr h="0">
                <a:tc>
                  <a:txBody>
                    <a:bodyPr/>
                    <a:lstStyle/>
                    <a:p>
                      <a:pPr lvl="0" indent="0" marL="0">
                        <a:buNone/>
                      </a:pPr>
                      <a:r>
                        <a:rPr/>
                        <a:t>Exam 2</a:t>
                      </a:r>
                    </a:p>
                  </a:txBody>
                </a:tc>
                <a:tc>
                  <a:txBody>
                    <a:bodyPr/>
                    <a:lstStyle/>
                    <a:p>
                      <a:pPr lvl="0" indent="0" marL="0">
                        <a:buNone/>
                      </a:pPr>
                      <a:r>
                        <a:rPr/>
                        <a:t>20%</a:t>
                      </a:r>
                    </a:p>
                  </a:txBody>
                </a:tc>
              </a:tr>
              <a:tr h="0">
                <a:tc>
                  <a:txBody>
                    <a:bodyPr/>
                    <a:lstStyle/>
                    <a:p>
                      <a:pPr lvl="0" indent="0" marL="0">
                        <a:buNone/>
                      </a:pPr>
                      <a:r>
                        <a:rPr/>
                        <a:t>Application Exercises</a:t>
                      </a:r>
                    </a:p>
                  </a:txBody>
                </a:tc>
                <a:tc>
                  <a:txBody>
                    <a:bodyPr/>
                    <a:lstStyle/>
                    <a:p>
                      <a:pPr lvl="0" indent="0" marL="0">
                        <a:buNone/>
                      </a:pPr>
                      <a:r>
                        <a:rPr/>
                        <a:t>5%</a:t>
                      </a:r>
                    </a:p>
                  </a:txBody>
                </a:tc>
              </a:tr>
            </a:tbl>
          </a:graphicData>
        </a:graphic>
      </p:graphicFrame>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No specific points allocated to participation, but participation via Slack, particularly Discussions, will be recorded periodically throughout the semester, and this information will be used as “extra credit” if you’re in between two grades and a minor bump would help.</a:t>
            </a:r>
          </a:p>
          <a:p>
            <a:pPr lvl="0" indent="0" marL="0">
              <a:buNone/>
            </a:pPr>
            <a:r>
              <a:rPr/>
              <a:t>See </a:t>
            </a:r>
            <a:r>
              <a:rPr>
                <a:hlinkClick r:id="rId2"/>
              </a:rPr>
              <a:t>course syllabus</a:t>
            </a:r>
            <a:r>
              <a:rPr/>
              <a:t> for how the final letter grade will be determined.</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Support</a:t>
            </a:r>
          </a:p>
        </p:txBody>
      </p:sp>
      <p:sp>
        <p:nvSpPr>
          <p:cNvPr id="3" name="Content Placeholder 2"/>
          <p:cNvSpPr>
            <a:spLocks noGrp="1"/>
          </p:cNvSpPr>
          <p:nvPr>
            <p:ph idx="1"/>
          </p:nvPr>
        </p:nvSpPr>
        <p:spPr/>
        <p:txBody>
          <a:bodyPr/>
          <a:lstStyle/>
          <a:p>
            <a:pPr lvl="0"/>
            <a:r>
              <a:rPr/>
              <a:t>Attend office hours (by appointment)</a:t>
            </a:r>
          </a:p>
          <a:p>
            <a:pPr lvl="0"/>
            <a:r>
              <a:rPr/>
              <a:t>Ask and answer questions on the discussion forum</a:t>
            </a:r>
          </a:p>
          <a:p>
            <a:pPr lvl="0"/>
            <a:r>
              <a:rPr/>
              <a:t>Reserve email for questions on personal matters and/or grades</a:t>
            </a:r>
          </a:p>
          <a:p>
            <a:pPr lvl="0"/>
            <a:r>
              <a:rPr/>
              <a:t>Read the </a:t>
            </a:r>
            <a:r>
              <a:rPr>
                <a:hlinkClick r:id="rId2"/>
              </a:rPr>
              <a:t>course support</a:t>
            </a:r>
            <a:r>
              <a:rPr/>
              <a:t> page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Announcements</a:t>
            </a:r>
          </a:p>
        </p:txBody>
      </p:sp>
      <p:sp>
        <p:nvSpPr>
          <p:cNvPr id="3" name="Content Placeholder 2"/>
          <p:cNvSpPr>
            <a:spLocks noGrp="1"/>
          </p:cNvSpPr>
          <p:nvPr>
            <p:ph idx="1"/>
          </p:nvPr>
        </p:nvSpPr>
        <p:spPr/>
        <p:txBody>
          <a:bodyPr/>
          <a:lstStyle/>
          <a:p>
            <a:pPr lvl="0"/>
            <a:r>
              <a:rPr/>
              <a:t>Posted on D2L (Announcements tool) but </a:t>
            </a:r>
            <a:r>
              <a:rPr u="sng"/>
              <a:t>primarily sent via Slack</a:t>
            </a:r>
            <a:r>
              <a:rPr/>
              <a:t>, be sure to check both regularly</a:t>
            </a:r>
          </a:p>
          <a:p>
            <a:pPr lvl="0"/>
            <a:r>
              <a:rPr/>
              <a:t>I’ll assume that you’ve read an announcement by the next “business” day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Diversity + inclusion</a:t>
            </a:r>
          </a:p>
        </p:txBody>
      </p:sp>
      <p:sp>
        <p:nvSpPr>
          <p:cNvPr id="3" name="Content Placeholder 2"/>
          <p:cNvSpPr>
            <a:spLocks noGrp="1"/>
          </p:cNvSpPr>
          <p:nvPr>
            <p:ph idx="1"/>
          </p:nvPr>
        </p:nvSpPr>
        <p:spPr/>
        <p:txBody>
          <a:bodyPr/>
          <a:lstStyle/>
          <a:p>
            <a:pPr lvl="0" indent="0" marL="0">
              <a:buNone/>
            </a:pPr>
            <a:r>
              <a:rPr/>
              <a:t>My goal is to ensure that students from all diverse backgrounds are well-served by this course, addressing their learning needs in and out of class, and recognizing the diversity they bring as a valuable resource and strength.</a:t>
            </a:r>
          </a:p>
          <a:p>
            <a:pPr lvl="0"/>
            <a:r>
              <a:rPr/>
              <a:t>Please let me know your preferred name and pronouns on the Getting to know you survey.</a:t>
            </a:r>
          </a:p>
          <a:p>
            <a:pPr lvl="0"/>
            <a:r>
              <a:rPr/>
              <a:t>If you feel like your performance in the class is being impacted by your experiences outside of class, please don’t hesitate to come and talk with me. I want to be a resource for you. If you prefer to speak with someone outside of the course, your advisers, and deans are excellent resources.</a:t>
            </a:r>
          </a:p>
          <a:p>
            <a:pPr lvl="0"/>
            <a:r>
              <a:rPr/>
              <a:t>I (like many people) am still in the process of learning about diverse perspectives and identities. If something was said in class (by anyone) that made you feel uncomfortable, please talk to me.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Accessibility</a:t>
            </a:r>
          </a:p>
        </p:txBody>
      </p:sp>
      <p:sp>
        <p:nvSpPr>
          <p:cNvPr id="3" name="Content Placeholder 2"/>
          <p:cNvSpPr>
            <a:spLocks noGrp="1"/>
          </p:cNvSpPr>
          <p:nvPr>
            <p:ph idx="1"/>
          </p:nvPr>
        </p:nvSpPr>
        <p:spPr/>
        <p:txBody>
          <a:bodyPr/>
          <a:lstStyle/>
          <a:p>
            <a:pPr lvl="0"/>
            <a:r>
              <a:rPr/>
              <a:t>The </a:t>
            </a:r>
            <a:r>
              <a:rPr>
                <a:hlinkClick r:id="rId2"/>
              </a:rPr>
              <a:t>Disability Resource Center</a:t>
            </a:r>
            <a:r>
              <a:rPr/>
              <a:t> is available to ensure that students are able to engage with their courses and related assignments.</a:t>
            </a:r>
          </a:p>
          <a:p>
            <a:pPr lvl="0"/>
            <a:r>
              <a:rPr/>
              <a:t>I am committed to making all course materials accessible and I’m always learning how to do this better. If any course component is not accessible to you in any way, please don’t hesitate to let me know.</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Course policies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Late work, waivers, regrades policy</a:t>
            </a:r>
          </a:p>
        </p:txBody>
      </p:sp>
      <p:sp>
        <p:nvSpPr>
          <p:cNvPr id="3" name="Content Placeholder 2"/>
          <p:cNvSpPr>
            <a:spLocks noGrp="1"/>
          </p:cNvSpPr>
          <p:nvPr>
            <p:ph idx="1"/>
          </p:nvPr>
        </p:nvSpPr>
        <p:spPr/>
        <p:txBody>
          <a:bodyPr/>
          <a:lstStyle/>
          <a:p>
            <a:pPr lvl="0"/>
            <a:r>
              <a:rPr/>
              <a:t>We have policies!</a:t>
            </a:r>
          </a:p>
          <a:p>
            <a:pPr lvl="0"/>
            <a:r>
              <a:rPr/>
              <a:t>Read about them on the </a:t>
            </a:r>
            <a:r>
              <a:rPr>
                <a:hlinkClick r:id="rId2"/>
              </a:rPr>
              <a:t>course syllabus</a:t>
            </a:r>
            <a:r>
              <a:rPr/>
              <a:t> and refer back to them when you need it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a:t>
            </a:r>
          </a:p>
        </p:txBody>
      </p:sp>
      <p:sp>
        <p:nvSpPr>
          <p:cNvPr id="3" name="Content Placeholder 2"/>
          <p:cNvSpPr>
            <a:spLocks noGrp="1"/>
          </p:cNvSpPr>
          <p:nvPr>
            <p:ph idx="1"/>
          </p:nvPr>
        </p:nvSpPr>
        <p:spPr/>
        <p:txBody>
          <a:bodyPr/>
          <a:lstStyle/>
          <a:p>
            <a:pPr lvl="0" indent="0" marL="1270000">
              <a:buNone/>
            </a:pPr>
            <a:r>
              <a:rPr sz="2000"/>
              <a:t>To uphold the </a:t>
            </a:r>
            <a:r>
              <a:rPr sz="2000">
                <a:hlinkClick r:id="rId2"/>
              </a:rPr>
              <a:t>UArizona iSchool Community Standard</a:t>
            </a:r>
            <a:r>
              <a:rPr sz="2000"/>
              <a:t>:</a:t>
            </a:r>
          </a:p>
          <a:p>
            <a:pPr lvl="0"/>
            <a:r>
              <a:rPr/>
              <a:t>I will not lie, cheat, or steal in my academic endeavors;</a:t>
            </a:r>
          </a:p>
          <a:p>
            <a:pPr lvl="0"/>
            <a:r>
              <a:rPr/>
              <a:t>I will conduct myself honorably in all my endeavors; and</a:t>
            </a:r>
          </a:p>
          <a:p>
            <a:pPr lvl="0"/>
            <a:r>
              <a:rPr/>
              <a:t>I will act if the Standard is compromised.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Wrap up</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Meet each other!</a:t>
            </a:r>
          </a:p>
        </p:txBody>
      </p:sp>
      <p:sp>
        <p:nvSpPr>
          <p:cNvPr id="3" name="Content Placeholder 2"/>
          <p:cNvSpPr>
            <a:spLocks noGrp="1"/>
          </p:cNvSpPr>
          <p:nvPr>
            <p:ph idx="1"/>
          </p:nvPr>
        </p:nvSpPr>
        <p:spPr/>
        <p:txBody>
          <a:bodyPr/>
          <a:lstStyle/>
          <a:p>
            <a:pPr lvl="0" indent="0" marL="1270000">
              <a:buNone/>
            </a:pPr>
            <a:r>
              <a:rPr sz="2000" b="1"/>
              <a:t>Important</a:t>
            </a:r>
          </a:p>
          <a:p>
            <a:pPr lvl="0" indent="0" marL="1270000">
              <a:buNone/>
            </a:pPr>
            <a:r>
              <a:rPr sz="2000"/>
              <a:t>Introduce yourself via the #general channel in the course </a:t>
            </a:r>
            <a:r>
              <a:rPr sz="2000">
                <a:hlinkClick r:id="rId2"/>
              </a:rPr>
              <a:t>Slack</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 week’s tasks</a:t>
            </a:r>
          </a:p>
        </p:txBody>
      </p:sp>
      <p:sp>
        <p:nvSpPr>
          <p:cNvPr id="3" name="Content Placeholder 2"/>
          <p:cNvSpPr>
            <a:spLocks noGrp="1"/>
          </p:cNvSpPr>
          <p:nvPr>
            <p:ph idx="1"/>
          </p:nvPr>
        </p:nvSpPr>
        <p:spPr/>
        <p:txBody>
          <a:bodyPr/>
          <a:lstStyle/>
          <a:p>
            <a:pPr lvl="0"/>
            <a:r>
              <a:rPr/>
              <a:t>Complete Lab 0</a:t>
            </a:r>
          </a:p>
          <a:p>
            <a:pPr lvl="1"/>
            <a:r>
              <a:rPr/>
              <a:t>Computational setup</a:t>
            </a:r>
          </a:p>
          <a:p>
            <a:pPr lvl="1"/>
            <a:r>
              <a:rPr/>
              <a:t>Getting to know you survey</a:t>
            </a:r>
          </a:p>
          <a:p>
            <a:pPr lvl="0"/>
            <a:r>
              <a:rPr/>
              <a:t>Read the syllabus</a:t>
            </a:r>
          </a:p>
          <a:p>
            <a:pPr lvl="0"/>
            <a:r>
              <a:rPr/>
              <a:t>Start readings for next week</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Meet data science</a:t>
            </a:r>
          </a:p>
        </p:txBody>
      </p:sp>
      <p:sp>
        <p:nvSpPr>
          <p:cNvPr id="3" name="Content Placeholder 2"/>
          <p:cNvSpPr>
            <a:spLocks noGrp="1"/>
          </p:cNvSpPr>
          <p:nvPr>
            <p:ph idx="1"/>
          </p:nvPr>
        </p:nvSpPr>
        <p:spPr/>
        <p:txBody>
          <a:bodyPr/>
          <a:lstStyle/>
          <a:p>
            <a:pPr lvl="0"/>
            <a:r>
              <a:rPr/>
              <a:t>Data science is an exciting discipline that allows you to turn raw data into understanding, insight, and knowledge.</a:t>
            </a:r>
          </a:p>
          <a:p>
            <a:pPr lvl="0"/>
            <a:r>
              <a:rPr/>
              <a:t>We’re going to learn to do this in a formulaic way – more on that later!</a:t>
            </a:r>
          </a:p>
          <a:p>
            <a:pPr lvl="0"/>
            <a:r>
              <a:rPr/>
              <a:t>This is a course on introduction to data science, with an emphasis on statistical thinking and mathematics.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Software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Excel - not…</a:t>
            </a:r>
          </a:p>
        </p:txBody>
      </p:sp>
      <p:pic>
        <p:nvPicPr>
          <p:cNvPr descr="images/excel.png" id="0" name="Picture 1"/>
          <p:cNvPicPr>
            <a:picLocks noGrp="1" noChangeAspect="1"/>
          </p:cNvPicPr>
          <p:nvPr/>
        </p:nvPicPr>
        <p:blipFill>
          <a:blip r:embed="rId2"/>
          <a:stretch>
            <a:fillRect/>
          </a:stretch>
        </p:blipFill>
        <p:spPr bwMode="auto">
          <a:xfrm>
            <a:off x="2362200" y="1193800"/>
            <a:ext cx="44196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Python</a:t>
            </a:r>
          </a:p>
        </p:txBody>
      </p:sp>
      <p:pic>
        <p:nvPicPr>
          <p:cNvPr descr="images/python.png" id="0" name="Picture 1"/>
          <p:cNvPicPr>
            <a:picLocks noGrp="1" noChangeAspect="1"/>
          </p:cNvPicPr>
          <p:nvPr/>
        </p:nvPicPr>
        <p:blipFill>
          <a:blip r:embed="rId2"/>
          <a:stretch>
            <a:fillRect/>
          </a:stretch>
        </p:blipFill>
        <p:spPr bwMode="auto">
          <a:xfrm>
            <a:off x="2755900" y="1193800"/>
            <a:ext cx="36195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VS Code</a:t>
            </a:r>
          </a:p>
        </p:txBody>
      </p:sp>
      <p:pic>
        <p:nvPicPr>
          <p:cNvPr descr="images/vscode.png" id="0" name="Picture 1"/>
          <p:cNvPicPr>
            <a:picLocks noGrp="1" noChangeAspect="1"/>
          </p:cNvPicPr>
          <p:nvPr/>
        </p:nvPicPr>
        <p:blipFill>
          <a:blip r:embed="rId2"/>
          <a:stretch>
            <a:fillRect/>
          </a:stretch>
        </p:blipFill>
        <p:spPr bwMode="auto">
          <a:xfrm>
            <a:off x="1778000" y="1193800"/>
            <a:ext cx="55753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INFO 511</dc:title>
  <dc:creator>Dr. Greg Chism</dc:creator>
  <cp:keywords/>
  <dcterms:created xsi:type="dcterms:W3CDTF">2024-08-05T20:28:36Z</dcterms:created>
  <dcterms:modified xsi:type="dcterms:W3CDTF">2024-08-05T20:28:36Z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editor">
    <vt:lpwstr>visual</vt:lpwstr>
  </property>
  <property fmtid="{D5CDD505-2E9C-101B-9397-08002B2CF9AE}" pid="8" name="footer">
    <vt:lpwstr>🔗 datasciaz.netlify.app</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University of Arizona   INFO 511 - Fall 2024</vt:lpwstr>
  </property>
  <property fmtid="{D5CDD505-2E9C-101B-9397-08002B2CF9AE}" pid="13" name="institutes">
    <vt:lpwstr/>
  </property>
  <property fmtid="{D5CDD505-2E9C-101B-9397-08002B2CF9AE}" pid="14" name="jupyter">
    <vt:lpwstr>python3</vt:lpwstr>
  </property>
  <property fmtid="{D5CDD505-2E9C-101B-9397-08002B2CF9AE}" pid="15" name="knitr">
    <vt:lpwstr/>
  </property>
  <property fmtid="{D5CDD505-2E9C-101B-9397-08002B2CF9AE}" pid="16" name="labels">
    <vt:lpwstr/>
  </property>
  <property fmtid="{D5CDD505-2E9C-101B-9397-08002B2CF9AE}" pid="17" name="logo">
    <vt:lpwstr>images/logo.png</vt:lpwstr>
  </property>
  <property fmtid="{D5CDD505-2E9C-101B-9397-08002B2CF9AE}" pid="18" name="subtitle">
    <vt:lpwstr>Lecture 0</vt:lpwstr>
  </property>
  <property fmtid="{D5CDD505-2E9C-101B-9397-08002B2CF9AE}" pid="19" name="toc-title">
    <vt:lpwstr>Table of contents</vt:lpwstr>
  </property>
</Properties>
</file>